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62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90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277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458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414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010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081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69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040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26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3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6213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19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9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87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580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83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2D635F-61DC-4216-A654-5E5C3E39A164}" type="datetimeFigureOut">
              <a:rPr lang="nl-NL" smtClean="0"/>
              <a:t>18-5-2025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6AD6B2-0B70-41F6-92AE-088852A2E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905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49BED-CEF8-EA20-5329-FFB9F401F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303167" cy="2971801"/>
          </a:xfrm>
        </p:spPr>
        <p:txBody>
          <a:bodyPr>
            <a:normAutofit/>
          </a:bodyPr>
          <a:lstStyle/>
          <a:p>
            <a:r>
              <a:rPr lang="nl-NL" sz="8000" b="1" dirty="0"/>
              <a:t>Competitie 2.0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868AEF-68AD-A133-9317-1707CE0B5A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r>
              <a:rPr lang="nl-NL" sz="3200" b="1" dirty="0"/>
              <a:t>Herstructurering competitie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47E3BE-2AFA-F9BB-6897-0E70AFFFF0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85212" y="608032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699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E1DF121-4F60-F5BE-3EEA-68C2E9E4C62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75801" y="25591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AE88177-BEF2-EE0C-4731-DF8108E3A5C4}"/>
              </a:ext>
            </a:extLst>
          </p:cNvPr>
          <p:cNvSpPr txBox="1"/>
          <p:nvPr/>
        </p:nvSpPr>
        <p:spPr>
          <a:xfrm>
            <a:off x="754602" y="486734"/>
            <a:ext cx="1074198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chemeClr val="bg1"/>
                </a:solidFill>
              </a:rPr>
              <a:t>Extra wijzigingen</a:t>
            </a:r>
            <a:endParaRPr lang="nl-NL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Superspeler bij aanduiding groen (voorheen E jeugd).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Bij achttallen geldt een gelijk mogelijke verdeling van dames en heren over de vakken.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Bij 4-tallen wordt de zaalcompetitie in twee delen gesplitst.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Herindeling op basis van resultaten.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Nieuwe teams kunnen instromen.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Uitgangspunt is om de B-categorie te vergroten en de A-categorie te versterken: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U15: hoofdklasse, 1</a:t>
            </a:r>
            <a:r>
              <a:rPr lang="nl-NL" b="1" baseline="30000" dirty="0">
                <a:solidFill>
                  <a:schemeClr val="bg1"/>
                </a:solidFill>
              </a:rPr>
              <a:t>ste</a:t>
            </a:r>
            <a:r>
              <a:rPr lang="nl-NL" b="1" dirty="0">
                <a:solidFill>
                  <a:schemeClr val="bg1"/>
                </a:solidFill>
              </a:rPr>
              <a:t> klasse en B-categorie.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U17: hoofdklasse, 1</a:t>
            </a:r>
            <a:r>
              <a:rPr lang="nl-NL" b="1" baseline="30000" dirty="0">
                <a:solidFill>
                  <a:schemeClr val="bg1"/>
                </a:solidFill>
              </a:rPr>
              <a:t>ste</a:t>
            </a:r>
            <a:r>
              <a:rPr lang="nl-NL" b="1" dirty="0">
                <a:solidFill>
                  <a:schemeClr val="bg1"/>
                </a:solidFill>
              </a:rPr>
              <a:t> klasse en B-categorie.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U19: hoofdklasse, overgangsklasse, 1</a:t>
            </a:r>
            <a:r>
              <a:rPr lang="nl-NL" b="1" baseline="30000" dirty="0">
                <a:solidFill>
                  <a:schemeClr val="bg1"/>
                </a:solidFill>
              </a:rPr>
              <a:t>ste</a:t>
            </a:r>
            <a:r>
              <a:rPr lang="nl-NL" b="1" dirty="0">
                <a:solidFill>
                  <a:schemeClr val="bg1"/>
                </a:solidFill>
              </a:rPr>
              <a:t> klasse en B-categorie.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Senioren: reserve 3</a:t>
            </a:r>
            <a:r>
              <a:rPr lang="nl-NL" b="1" baseline="30000" dirty="0">
                <a:solidFill>
                  <a:schemeClr val="bg1"/>
                </a:solidFill>
              </a:rPr>
              <a:t>de</a:t>
            </a:r>
            <a:r>
              <a:rPr lang="nl-NL" b="1" dirty="0">
                <a:solidFill>
                  <a:schemeClr val="bg1"/>
                </a:solidFill>
              </a:rPr>
              <a:t> klasse verkleinen en reserve 4</a:t>
            </a:r>
            <a:r>
              <a:rPr lang="nl-NL" b="1" baseline="30000" dirty="0">
                <a:solidFill>
                  <a:schemeClr val="bg1"/>
                </a:solidFill>
              </a:rPr>
              <a:t>de</a:t>
            </a:r>
            <a:r>
              <a:rPr lang="nl-NL" b="1" dirty="0">
                <a:solidFill>
                  <a:schemeClr val="bg1"/>
                </a:solidFill>
              </a:rPr>
              <a:t> klasse laten verdwijnen.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Versterkte degradaties en invoeren van meer wildcards.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Bij B-categorie geen wissels meer invoeren op het DWF, alle spelers uit het team op het DWF.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Vinkje in het DWF: teams kunnen akkoord gaan met bv leeftijdsoverschrijving, dan geen sanctie.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b="1" dirty="0">
              <a:solidFill>
                <a:schemeClr val="bg1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065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542121" y="46927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8A6537-9624-1BD8-51B0-2AEF0F3B226D}"/>
              </a:ext>
            </a:extLst>
          </p:cNvPr>
          <p:cNvSpPr txBox="1"/>
          <p:nvPr/>
        </p:nvSpPr>
        <p:spPr>
          <a:xfrm>
            <a:off x="1127760" y="2331473"/>
            <a:ext cx="973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>
                <a:solidFill>
                  <a:schemeClr val="bg1"/>
                </a:solidFill>
              </a:rPr>
              <a:t>Zijn er nog vragen? </a:t>
            </a:r>
            <a:endParaRPr lang="nl-N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34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14840" y="4286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2357120" y="2082800"/>
            <a:ext cx="78965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0" b="1" dirty="0"/>
              <a:t>Teamindeling </a:t>
            </a:r>
          </a:p>
          <a:p>
            <a:r>
              <a:rPr lang="nl-NL" sz="8000" b="1" dirty="0"/>
              <a:t>A-categorie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3178664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14840" y="4286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2184400" y="1711546"/>
            <a:ext cx="76301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b="1" u="sng" dirty="0">
                <a:solidFill>
                  <a:schemeClr val="bg1"/>
                </a:solidFill>
              </a:rPr>
              <a:t>Leeftijden:</a:t>
            </a:r>
          </a:p>
          <a:p>
            <a:r>
              <a:rPr lang="nl-NL" sz="3600" b="1" dirty="0">
                <a:solidFill>
                  <a:schemeClr val="bg1"/>
                </a:solidFill>
              </a:rPr>
              <a:t>Seizoen 2025-2026</a:t>
            </a:r>
          </a:p>
          <a:p>
            <a:endParaRPr lang="nl-NL" sz="36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bg1"/>
                </a:solidFill>
              </a:rPr>
              <a:t>U19: 2007 en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bg1"/>
                </a:solidFill>
              </a:rPr>
              <a:t>U17: 2009 en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bg1"/>
                </a:solidFill>
              </a:rPr>
              <a:t>U15: 2011 en 2012</a:t>
            </a:r>
          </a:p>
        </p:txBody>
      </p:sp>
    </p:spTree>
    <p:extLst>
      <p:ext uri="{BB962C8B-B14F-4D97-AF65-F5344CB8AC3E}">
        <p14:creationId xmlns:p14="http://schemas.microsoft.com/office/powerpoint/2010/main" val="2431758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14840" y="4286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1513840" y="2245360"/>
            <a:ext cx="8493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u="sng" dirty="0">
                <a:solidFill>
                  <a:schemeClr val="bg1"/>
                </a:solidFill>
              </a:rPr>
              <a:t>Selectie trainingen op</a:t>
            </a:r>
            <a:r>
              <a:rPr lang="nl-NL" sz="6000" b="1" dirty="0">
                <a:solidFill>
                  <a:schemeClr val="bg1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nl-NL" sz="4000" b="1" dirty="0">
                <a:solidFill>
                  <a:schemeClr val="bg1"/>
                </a:solidFill>
              </a:rPr>
              <a:t>Maandag 2 juni 2025</a:t>
            </a:r>
          </a:p>
          <a:p>
            <a:pPr marL="571500" indent="-571500">
              <a:buFontTx/>
              <a:buChar char="-"/>
            </a:pPr>
            <a:r>
              <a:rPr lang="nl-NL" sz="4000" b="1" dirty="0">
                <a:solidFill>
                  <a:schemeClr val="bg1"/>
                </a:solidFill>
              </a:rPr>
              <a:t>Donderdag 5 juni 2025</a:t>
            </a:r>
          </a:p>
          <a:p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7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14840" y="4286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686560" y="1859280"/>
            <a:ext cx="970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u="sng" dirty="0">
                <a:solidFill>
                  <a:schemeClr val="bg1"/>
                </a:solidFill>
              </a:rPr>
              <a:t>Selectie door:</a:t>
            </a:r>
          </a:p>
          <a:p>
            <a:pPr marL="571500" indent="-571500">
              <a:buFontTx/>
              <a:buChar char="-"/>
            </a:pPr>
            <a:r>
              <a:rPr lang="nl-NL" sz="4000" b="1" dirty="0">
                <a:solidFill>
                  <a:schemeClr val="bg1"/>
                </a:solidFill>
              </a:rPr>
              <a:t>Trainers nieuw seizoen</a:t>
            </a:r>
          </a:p>
          <a:p>
            <a:pPr marL="571500" indent="-571500">
              <a:buFontTx/>
              <a:buChar char="-"/>
            </a:pPr>
            <a:r>
              <a:rPr lang="nl-NL" sz="4000" b="1" dirty="0">
                <a:solidFill>
                  <a:schemeClr val="bg1"/>
                </a:solidFill>
              </a:rPr>
              <a:t>Onafhankelijke leden</a:t>
            </a:r>
          </a:p>
          <a:p>
            <a:pPr marL="571500" indent="-571500">
              <a:buFontTx/>
              <a:buChar char="-"/>
            </a:pPr>
            <a:endParaRPr lang="nl-NL" sz="4000" b="1" dirty="0">
              <a:solidFill>
                <a:schemeClr val="bg1"/>
              </a:solidFill>
            </a:endParaRPr>
          </a:p>
          <a:p>
            <a:endParaRPr lang="nl-NL" sz="3200" b="1" dirty="0">
              <a:solidFill>
                <a:schemeClr val="bg1"/>
              </a:solidFill>
            </a:endParaRPr>
          </a:p>
          <a:p>
            <a:r>
              <a:rPr lang="nl-NL" sz="3200" b="1" dirty="0">
                <a:solidFill>
                  <a:schemeClr val="bg1"/>
                </a:solidFill>
              </a:rPr>
              <a:t>Gezamenlijk worden de teams samengesteld.</a:t>
            </a:r>
          </a:p>
        </p:txBody>
      </p:sp>
    </p:spTree>
    <p:extLst>
      <p:ext uri="{BB962C8B-B14F-4D97-AF65-F5344CB8AC3E}">
        <p14:creationId xmlns:p14="http://schemas.microsoft.com/office/powerpoint/2010/main" val="297637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14840" y="4286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1330960" y="1869440"/>
            <a:ext cx="97231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u="sng" dirty="0">
                <a:solidFill>
                  <a:schemeClr val="bg1"/>
                </a:solidFill>
              </a:rPr>
              <a:t>Aanvullende opmerkingen:</a:t>
            </a:r>
          </a:p>
          <a:p>
            <a:endParaRPr lang="nl-NL" sz="2000" b="1" u="sng" dirty="0">
              <a:solidFill>
                <a:schemeClr val="bg1"/>
              </a:solidFill>
            </a:endParaRPr>
          </a:p>
          <a:p>
            <a:pPr marL="571500" indent="-571500">
              <a:buFontTx/>
              <a:buChar char="-"/>
            </a:pPr>
            <a:r>
              <a:rPr lang="nl-NL" sz="3600" b="1" dirty="0">
                <a:solidFill>
                  <a:schemeClr val="bg1"/>
                </a:solidFill>
              </a:rPr>
              <a:t>Deelnemers moeten zichzelf aanmelden       voor de selectietrainingen.</a:t>
            </a:r>
          </a:p>
          <a:p>
            <a:pPr marL="571500" indent="-571500">
              <a:buFontTx/>
              <a:buChar char="-"/>
            </a:pPr>
            <a:r>
              <a:rPr lang="nl-NL" sz="3600" b="1" dirty="0">
                <a:solidFill>
                  <a:schemeClr val="bg1"/>
                </a:solidFill>
              </a:rPr>
              <a:t>Korfbalzaken bepaalt van te voren het aantal meisjes/jongens per team.</a:t>
            </a:r>
          </a:p>
        </p:txBody>
      </p:sp>
    </p:spTree>
    <p:extLst>
      <p:ext uri="{BB962C8B-B14F-4D97-AF65-F5344CB8AC3E}">
        <p14:creationId xmlns:p14="http://schemas.microsoft.com/office/powerpoint/2010/main" val="308124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9F9D64B-4727-C0F0-B666-2500E9BE6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552281" y="45911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98A6537-9624-1BD8-51B0-2AEF0F3B226D}"/>
              </a:ext>
            </a:extLst>
          </p:cNvPr>
          <p:cNvSpPr txBox="1"/>
          <p:nvPr/>
        </p:nvSpPr>
        <p:spPr>
          <a:xfrm>
            <a:off x="1127760" y="2331473"/>
            <a:ext cx="9733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>
                <a:solidFill>
                  <a:schemeClr val="bg1"/>
                </a:solidFill>
              </a:rPr>
              <a:t>Zijn er nog vragen? </a:t>
            </a:r>
            <a:endParaRPr lang="nl-NL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E2B35E7-E8C3-FDA2-3E7F-C65620EEE3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9111375" y="447391"/>
            <a:ext cx="2545080" cy="88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BD3A8F-2DC4-9CBF-2E43-D3A1DDBAF89F}"/>
              </a:ext>
            </a:extLst>
          </p:cNvPr>
          <p:cNvSpPr txBox="1"/>
          <p:nvPr/>
        </p:nvSpPr>
        <p:spPr>
          <a:xfrm>
            <a:off x="1269507" y="1899821"/>
            <a:ext cx="9960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De drie pijlers van Competitie 2.0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9AB9DE-E6CF-8920-EC7E-AEE02EDE68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7" t="44199" r="35344" b="45362"/>
          <a:stretch/>
        </p:blipFill>
        <p:spPr bwMode="auto">
          <a:xfrm>
            <a:off x="1976082" y="3298058"/>
            <a:ext cx="8239835" cy="15964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67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F55D36C-5957-3034-6AD2-10C1D49D3A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94543" y="47740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60BBE33-05A5-B786-4125-9BA4DBCE12EA}"/>
              </a:ext>
            </a:extLst>
          </p:cNvPr>
          <p:cNvSpPr txBox="1"/>
          <p:nvPr/>
        </p:nvSpPr>
        <p:spPr>
          <a:xfrm>
            <a:off x="1082352" y="2090057"/>
            <a:ext cx="947057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</a:rPr>
              <a:t>Benamingen en teamaanduidingen</a:t>
            </a:r>
          </a:p>
          <a:p>
            <a:endParaRPr lang="nl-NL" sz="4000" b="1" dirty="0">
              <a:solidFill>
                <a:schemeClr val="bg1"/>
              </a:solidFill>
            </a:endParaRPr>
          </a:p>
          <a:p>
            <a:pPr algn="ctr"/>
            <a:r>
              <a:rPr lang="nl-NL" b="1" dirty="0">
                <a:solidFill>
                  <a:schemeClr val="bg1"/>
                </a:solidFill>
              </a:rPr>
              <a:t>Nu gebruiken we de benamingen ‘Topkorfbal’, ‘Wedstrijdkorfbal’ en ‘Breedtekorfbal’.</a:t>
            </a:r>
          </a:p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</a:rPr>
              <a:t>              </a:t>
            </a:r>
          </a:p>
          <a:p>
            <a:r>
              <a:rPr lang="nl-NL" b="1" dirty="0">
                <a:solidFill>
                  <a:schemeClr val="bg1"/>
                </a:solidFill>
              </a:rPr>
              <a:t>              De naam ‘Topkorfbal’ blijft bestaan, maar:</a:t>
            </a:r>
          </a:p>
          <a:p>
            <a:pPr algn="ctr"/>
            <a:endParaRPr lang="nl-NL" b="1" dirty="0">
              <a:solidFill>
                <a:schemeClr val="bg1"/>
              </a:solidFill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‘Wedstrijdkorfbal’ wordt ‘A-categorie’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b="1" dirty="0">
                <a:solidFill>
                  <a:schemeClr val="bg1"/>
                </a:solidFill>
              </a:rPr>
              <a:t>‘Breedtekorfbal’ wordt ‘B-categorie’</a:t>
            </a:r>
          </a:p>
          <a:p>
            <a:pPr algn="ctr"/>
            <a:endParaRPr lang="nl-NL" sz="4000" b="1" dirty="0">
              <a:solidFill>
                <a:schemeClr val="bg1"/>
              </a:solidFill>
            </a:endParaRPr>
          </a:p>
          <a:p>
            <a:endParaRPr lang="nl-NL" sz="4000" b="1" dirty="0">
              <a:solidFill>
                <a:schemeClr val="bg1"/>
              </a:solidFill>
            </a:endParaRPr>
          </a:p>
          <a:p>
            <a:endParaRPr lang="nl-NL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CAF7BA-94AD-FD58-F684-608F72EBBE3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94090" y="474867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E906705-019B-ACA3-5C7A-B6F4AC8213B0}"/>
              </a:ext>
            </a:extLst>
          </p:cNvPr>
          <p:cNvSpPr txBox="1"/>
          <p:nvPr/>
        </p:nvSpPr>
        <p:spPr>
          <a:xfrm>
            <a:off x="905069" y="942392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u="sng" dirty="0">
                <a:solidFill>
                  <a:schemeClr val="bg1"/>
                </a:solidFill>
              </a:rPr>
              <a:t>Teamindeling B-categorie</a:t>
            </a:r>
          </a:p>
          <a:p>
            <a:endParaRPr lang="nl-NL" sz="2800" b="1" u="sng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Het afstappen van het </a:t>
            </a:r>
            <a:r>
              <a:rPr lang="nl-NL" sz="2000" b="1" dirty="0" err="1">
                <a:solidFill>
                  <a:schemeClr val="bg1"/>
                </a:solidFill>
              </a:rPr>
              <a:t>leeftijdsdenken</a:t>
            </a:r>
            <a:r>
              <a:rPr lang="nl-NL" sz="2000" b="1" dirty="0">
                <a:solidFill>
                  <a:schemeClr val="bg1"/>
                </a:solidFill>
              </a:rPr>
              <a:t> in de B-categorie, wordt mogelijk, doordat er een ‘bandbreedte’ wordt ingevoerd: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Teams worden ingedeeld met een maximaal leeftijdsverschil (de ‘bandbreedte’) tussen de jongste en de oudste speler.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Deze bandbreedte is: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Maximaal 2 jaar bij 4-tallen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Maximaal 3 jaar bij 8-tallen</a:t>
            </a:r>
          </a:p>
          <a:p>
            <a:pPr lvl="3"/>
            <a:endParaRPr lang="nl-NL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Vanaf een gemiddelde leeftijd van 9,0 mag een 8-tal worden gevormd.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Het KNKV bepaalt n.a.v. de gemiddelde leeftijd in welke ‘kleur’ er gespeeld gaat worden.</a:t>
            </a:r>
          </a:p>
        </p:txBody>
      </p:sp>
    </p:spTree>
    <p:extLst>
      <p:ext uri="{BB962C8B-B14F-4D97-AF65-F5344CB8AC3E}">
        <p14:creationId xmlns:p14="http://schemas.microsoft.com/office/powerpoint/2010/main" val="337634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7CB052-BF51-8FC8-9BB5-0AFAE6B001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94543" y="47740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3FB3391-38F2-5606-F04C-A2AA13E3FA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14" t="39095" r="36757" b="33568"/>
          <a:stretch/>
        </p:blipFill>
        <p:spPr bwMode="auto">
          <a:xfrm>
            <a:off x="813187" y="986236"/>
            <a:ext cx="7595732" cy="4242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EB31017-FE6E-BB06-8B90-9C33392616C5}"/>
              </a:ext>
            </a:extLst>
          </p:cNvPr>
          <p:cNvSpPr txBox="1"/>
          <p:nvPr/>
        </p:nvSpPr>
        <p:spPr>
          <a:xfrm>
            <a:off x="813187" y="5690586"/>
            <a:ext cx="7957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In de B-categorie stappen we helemaal af van het ‘</a:t>
            </a:r>
            <a:r>
              <a:rPr lang="nl-NL" b="1" dirty="0" err="1">
                <a:solidFill>
                  <a:schemeClr val="bg1"/>
                </a:solidFill>
              </a:rPr>
              <a:t>leeftijdsdenken</a:t>
            </a:r>
            <a:r>
              <a:rPr lang="nl-NL" b="1" dirty="0">
                <a:solidFill>
                  <a:schemeClr val="bg1"/>
                </a:solidFill>
              </a:rPr>
              <a:t>’ en wordt er met kleuren gewerkt. </a:t>
            </a:r>
          </a:p>
        </p:txBody>
      </p:sp>
    </p:spTree>
    <p:extLst>
      <p:ext uri="{BB962C8B-B14F-4D97-AF65-F5344CB8AC3E}">
        <p14:creationId xmlns:p14="http://schemas.microsoft.com/office/powerpoint/2010/main" val="218049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175DCED-3E54-53F0-BA4B-44C7DEFF9D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722535" y="486734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B62754C0-E28E-9139-E4BF-A203C9F676A1}"/>
              </a:ext>
            </a:extLst>
          </p:cNvPr>
          <p:cNvSpPr txBox="1"/>
          <p:nvPr/>
        </p:nvSpPr>
        <p:spPr>
          <a:xfrm>
            <a:off x="932155" y="1154097"/>
            <a:ext cx="77903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>
                <a:solidFill>
                  <a:schemeClr val="bg1"/>
                </a:solidFill>
              </a:rPr>
              <a:t>Poule-indelingen in de B-categorie</a:t>
            </a:r>
          </a:p>
          <a:p>
            <a:endParaRPr lang="nl-NL" sz="2000" b="1" u="sng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Doordat de vaste leeftijdscategorieën worden losgelaten, worden de poules flexibeler ingedeeld. 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endParaRPr lang="nl-NL" sz="2000" b="1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Ideale combinatie: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Gemiddelde leeftijd: </a:t>
            </a:r>
            <a:r>
              <a:rPr lang="nl-NL" sz="2000" dirty="0">
                <a:solidFill>
                  <a:schemeClr val="bg1"/>
                </a:solidFill>
              </a:rPr>
              <a:t>exacte gemiddelde leeftijden van een team op 31 december van het betreffende seizoen. Alle exacte leeftijden bij elkaar op te tellen : het aantal spelers in het team.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Reisafstand: </a:t>
            </a:r>
            <a:r>
              <a:rPr lang="nl-NL" sz="2000" dirty="0">
                <a:solidFill>
                  <a:schemeClr val="bg1"/>
                </a:solidFill>
              </a:rPr>
              <a:t>reisafstanden in een poule zo klein mogelijk te maken.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Sterkte indicatie: </a:t>
            </a:r>
            <a:r>
              <a:rPr lang="nl-NL" sz="2000" dirty="0">
                <a:solidFill>
                  <a:schemeClr val="bg1"/>
                </a:solidFill>
              </a:rPr>
              <a:t>hiermee de sterkte van het team bepaald n.a.v. resultaten uit vorige competities, zoals: wedstrijdpunten en doelsaldo.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4E4BAEB-CCA9-A9DB-7D90-61FACED3FC6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85212" y="608032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7CABCE4-D367-9CBF-3B47-6C1D55F9A32E}"/>
              </a:ext>
            </a:extLst>
          </p:cNvPr>
          <p:cNvSpPr txBox="1"/>
          <p:nvPr/>
        </p:nvSpPr>
        <p:spPr>
          <a:xfrm>
            <a:off x="781235" y="1109709"/>
            <a:ext cx="745724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u="sng" dirty="0">
                <a:solidFill>
                  <a:schemeClr val="bg1"/>
                </a:solidFill>
              </a:rPr>
              <a:t>Invalbepalingen in de B-categorie</a:t>
            </a:r>
          </a:p>
          <a:p>
            <a:endParaRPr lang="nl-NL" sz="3200" b="1" u="sng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Voor invallers gelden de volgende regels: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Spelers die jonger zijn dan de gemiddelde leeftijd van het team, mogen altijd invallen.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Een invaller is maximaal 1,5 jaar ouder dan de gemiddelde leeftijd van het team.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	</a:t>
            </a:r>
            <a:r>
              <a:rPr lang="nl-NL" sz="1200" b="1" dirty="0">
                <a:solidFill>
                  <a:schemeClr val="bg1"/>
                </a:solidFill>
              </a:rPr>
              <a:t>Jongste speler 11,8 jaar, oudste speler 12,7 jaar, gemiddelde leeftijd 12,3 jaar.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	Invaller mag 13,8 jaar zijn: 1,5 jaar bovenop de gemiddelde leeftijd van het team.</a:t>
            </a:r>
          </a:p>
          <a:p>
            <a:endParaRPr lang="nl-NL" sz="1200" b="1" dirty="0">
              <a:solidFill>
                <a:schemeClr val="bg1"/>
              </a:solidFill>
            </a:endParaRPr>
          </a:p>
          <a:p>
            <a:endParaRPr lang="nl-NL" sz="12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Of de invaller heeft dezelfde leeftijd als de oudste speler van het team.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	</a:t>
            </a:r>
            <a:r>
              <a:rPr lang="nl-NL" sz="1200" b="1" dirty="0">
                <a:solidFill>
                  <a:schemeClr val="bg1"/>
                </a:solidFill>
              </a:rPr>
              <a:t>Jongste speler 11,0 jaar, oudste speler 13,9 jaar, gemiddelde leeftijd 12,2 jaar.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	Oudste invaller mag 13,9 jaar: 1,5 jaar bovenop de gemiddelde leeftijd geeft 13,7 jaar, maar 	de oudste speler in dit team is 13,9, dus mag de invaller 13,9 jaar zijn.</a:t>
            </a:r>
            <a:endParaRPr lang="nl-NL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C842EF8-47C2-6529-77A4-18F065BDB0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85212" y="608032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12FB0A-4673-7AE7-F4E8-7761A7E15391}"/>
              </a:ext>
            </a:extLst>
          </p:cNvPr>
          <p:cNvSpPr txBox="1"/>
          <p:nvPr/>
        </p:nvSpPr>
        <p:spPr>
          <a:xfrm>
            <a:off x="1100831" y="1589103"/>
            <a:ext cx="75105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chemeClr val="bg1"/>
                </a:solidFill>
              </a:rPr>
              <a:t>Teamindeling A-categorie</a:t>
            </a:r>
          </a:p>
          <a:p>
            <a:endParaRPr lang="nl-NL" sz="4000" b="1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Bij de jeugd gebruikt men dezelfde leeftijdsgrenzen en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–categorieën als bij de RTC-teams: U19, U17 en U15.</a:t>
            </a:r>
          </a:p>
          <a:p>
            <a:endParaRPr lang="nl-NL" sz="2000" b="1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Hierbij geldt: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Een uiterst geboortejaar.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Geen leeftijdscompensatie.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b="1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Voor seizoen 2025-2026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U19: 2007 en 2008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U17: 2009 en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</a:rPr>
              <a:t>U15: 2011 en 2012</a:t>
            </a:r>
          </a:p>
        </p:txBody>
      </p:sp>
    </p:spTree>
    <p:extLst>
      <p:ext uri="{BB962C8B-B14F-4D97-AF65-F5344CB8AC3E}">
        <p14:creationId xmlns:p14="http://schemas.microsoft.com/office/powerpoint/2010/main" val="208920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D8E344D-1F92-C1ED-A4F2-3C9AC78672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12791" r="67555" b="76100"/>
          <a:stretch>
            <a:fillRect/>
          </a:stretch>
        </p:blipFill>
        <p:spPr bwMode="auto">
          <a:xfrm>
            <a:off x="8685212" y="608032"/>
            <a:ext cx="3077665" cy="12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94F4553-DDC8-C28F-F953-CA17D79AEF7D}"/>
              </a:ext>
            </a:extLst>
          </p:cNvPr>
          <p:cNvSpPr txBox="1"/>
          <p:nvPr/>
        </p:nvSpPr>
        <p:spPr>
          <a:xfrm>
            <a:off x="790112" y="701336"/>
            <a:ext cx="909961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chemeClr val="bg1"/>
                </a:solidFill>
              </a:rPr>
              <a:t>Teamnummering</a:t>
            </a:r>
            <a:endParaRPr lang="nl-NL" sz="3200" b="1" dirty="0">
              <a:solidFill>
                <a:schemeClr val="bg1"/>
              </a:solidFill>
            </a:endParaRPr>
          </a:p>
          <a:p>
            <a:r>
              <a:rPr lang="nl-NL" sz="2000" b="1" dirty="0">
                <a:solidFill>
                  <a:schemeClr val="bg1"/>
                </a:solidFill>
              </a:rPr>
              <a:t>De gemiddelde leeftijd van het team bepaalt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de teamnummering bij de B-categorie. 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(vb. afgelopen zaalcompetitie)</a:t>
            </a:r>
            <a:endParaRPr lang="nl-NL" sz="3200" b="1" dirty="0">
              <a:solidFill>
                <a:schemeClr val="bg1"/>
              </a:solidFill>
            </a:endParaRPr>
          </a:p>
          <a:p>
            <a:endParaRPr lang="nl-NL" sz="1200" b="1" dirty="0">
              <a:solidFill>
                <a:schemeClr val="bg1"/>
              </a:solidFill>
            </a:endParaRPr>
          </a:p>
          <a:p>
            <a:r>
              <a:rPr lang="nl-NL" sz="1200" b="1" dirty="0">
                <a:solidFill>
                  <a:schemeClr val="bg1"/>
                </a:solidFill>
              </a:rPr>
              <a:t>Maassluis 1 (senioren 1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2 (senioren 2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3 (senioren 3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4 (senioren 4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5 (voorheen senioren 6 breedtekorfbal gem. leeftijd 43,9 jaar) 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6 (voorheen senioren 5 breedtekorfbal gem. leeftijd 32,5 jaar))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J1 (voorheen A2 breedtekorfbal gem. leeftijd 17,2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J2 (voorheen B2 breedtekorfbal gem. leeftijd 15,5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J3 (voorheen C2 breedtekorfbal gem. leeftijd 13,4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J4 (voorheen D1 breedtekorfbal gem. leeftijd 12,3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J5 (voorheen D3 breedtekorfbal gem. leeftijd 11,5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J6 (voorheen D2 breedtekorfbal gem. leeftijd 11,2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J7 (voorheen E3 en E4 breedtekorfbal gem. leeftijd 10,6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J8 (voorheen E1 en E2 breedtekorfbal gem. leeftijd 10,4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J9 (voorheen E5 breedtekorfbal gem. leeftijd 9,5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J10 (voorheen E6 breedtekorfbal gem. leeftijd 9,4jaar)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J11 (voorheen F1 breedtekorfbal gem. leeftijd 8,3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J12 (voorheen F2 breedtekorfbal gem. leeftijd 7,8 jaar)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U19 1 (voorheen A1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U17 1 (voorheen B1 wedstrijdkorfbal)</a:t>
            </a:r>
          </a:p>
          <a:p>
            <a:r>
              <a:rPr lang="nl-NL" sz="1200" b="1" dirty="0">
                <a:solidFill>
                  <a:schemeClr val="bg1"/>
                </a:solidFill>
              </a:rPr>
              <a:t>Maassluis U15 1 (voorheen C1 wedstrijdkorfbal)</a:t>
            </a:r>
          </a:p>
          <a:p>
            <a:endParaRPr lang="nl-NL" dirty="0"/>
          </a:p>
          <a:p>
            <a:r>
              <a:rPr lang="nl-NL" b="1" dirty="0">
                <a:solidFill>
                  <a:schemeClr val="bg1"/>
                </a:solidFill>
              </a:rPr>
              <a:t>Een</a:t>
            </a:r>
            <a:r>
              <a:rPr lang="nl-NL" dirty="0"/>
              <a:t> </a:t>
            </a:r>
            <a:r>
              <a:rPr lang="nl-NL" b="1" dirty="0">
                <a:solidFill>
                  <a:schemeClr val="bg1"/>
                </a:solidFill>
              </a:rPr>
              <a:t>team heeft per competitiedeel (najaar, zaal, voorjaar) dezelfde naam. </a:t>
            </a:r>
          </a:p>
        </p:txBody>
      </p:sp>
    </p:spTree>
    <p:extLst>
      <p:ext uri="{BB962C8B-B14F-4D97-AF65-F5344CB8AC3E}">
        <p14:creationId xmlns:p14="http://schemas.microsoft.com/office/powerpoint/2010/main" val="1124071337"/>
      </p:ext>
    </p:extLst>
  </p:cSld>
  <p:clrMapOvr>
    <a:masterClrMapping/>
  </p:clrMapOvr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318</TotalTime>
  <Words>935</Words>
  <Application>Microsoft Office PowerPoint</Application>
  <PresentationFormat>Breedbeeld</PresentationFormat>
  <Paragraphs>135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Segment</vt:lpstr>
      <vt:lpstr>Competitie 2.0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Competitie 2.0</dc:title>
  <dc:creator>hofje36@gmail.com</dc:creator>
  <cp:lastModifiedBy>hofje36@gmail.com</cp:lastModifiedBy>
  <cp:revision>11</cp:revision>
  <dcterms:created xsi:type="dcterms:W3CDTF">2025-01-23T15:09:48Z</dcterms:created>
  <dcterms:modified xsi:type="dcterms:W3CDTF">2025-05-18T08:44:43Z</dcterms:modified>
</cp:coreProperties>
</file>